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4" r:id="rId4"/>
    <p:sldId id="269" r:id="rId5"/>
    <p:sldId id="279" r:id="rId6"/>
    <p:sldId id="302" r:id="rId7"/>
    <p:sldId id="283" r:id="rId8"/>
    <p:sldId id="282" r:id="rId9"/>
    <p:sldId id="291" r:id="rId10"/>
    <p:sldId id="276" r:id="rId11"/>
    <p:sldId id="262" r:id="rId12"/>
    <p:sldId id="274" r:id="rId13"/>
    <p:sldId id="272" r:id="rId14"/>
    <p:sldId id="289" r:id="rId15"/>
    <p:sldId id="290" r:id="rId16"/>
    <p:sldId id="297" r:id="rId17"/>
    <p:sldId id="300" r:id="rId18"/>
    <p:sldId id="298" r:id="rId19"/>
    <p:sldId id="294" r:id="rId20"/>
    <p:sldId id="296" r:id="rId21"/>
    <p:sldId id="293" r:id="rId22"/>
    <p:sldId id="273" r:id="rId23"/>
    <p:sldId id="275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44" autoAdjust="0"/>
    <p:restoredTop sz="94660"/>
  </p:normalViewPr>
  <p:slideViewPr>
    <p:cSldViewPr>
      <p:cViewPr varScale="1">
        <p:scale>
          <a:sx n="68" d="100"/>
          <a:sy n="68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90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C8EEB-47AF-4B03-A706-F48D35FC1D82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567452-AD4E-4D9F-8C0B-FE22F1DABBD0}">
      <dgm:prSet phldrT="[Text]"/>
      <dgm:spPr/>
      <dgm:t>
        <a:bodyPr/>
        <a:lstStyle/>
        <a:p>
          <a:r>
            <a:rPr lang="en-US" dirty="0">
              <a:solidFill>
                <a:srgbClr val="FFC000"/>
              </a:solidFill>
            </a:rPr>
            <a:t>Pediatric surgical treatment</a:t>
          </a:r>
        </a:p>
      </dgm:t>
    </dgm:pt>
    <dgm:pt modelId="{ACAE8ADF-7369-444C-AD74-22C20ED39666}" type="parTrans" cxnId="{124473E6-5F0A-4885-BC54-C1FD4A25DC53}">
      <dgm:prSet/>
      <dgm:spPr/>
      <dgm:t>
        <a:bodyPr/>
        <a:lstStyle/>
        <a:p>
          <a:endParaRPr lang="en-US"/>
        </a:p>
      </dgm:t>
    </dgm:pt>
    <dgm:pt modelId="{97EC38AA-2578-4D33-9BAF-B3B9C1BFAC33}" type="sibTrans" cxnId="{124473E6-5F0A-4885-BC54-C1FD4A25DC53}">
      <dgm:prSet/>
      <dgm:spPr/>
      <dgm:t>
        <a:bodyPr/>
        <a:lstStyle/>
        <a:p>
          <a:endParaRPr lang="en-US"/>
        </a:p>
      </dgm:t>
    </dgm:pt>
    <dgm:pt modelId="{CA7B3405-DB54-470B-9E53-96952B5B6746}">
      <dgm:prSet phldrT="[Text]"/>
      <dgm:spPr/>
      <dgm:t>
        <a:bodyPr/>
        <a:lstStyle/>
        <a:p>
          <a:r>
            <a:rPr lang="en-US" dirty="0"/>
            <a:t>Weekly surgical project</a:t>
          </a:r>
        </a:p>
      </dgm:t>
    </dgm:pt>
    <dgm:pt modelId="{DE450ED4-3646-47FC-8C23-13DC7E0320D3}" type="parTrans" cxnId="{D705ABB9-FF81-4888-98C3-7269AB59DE7A}">
      <dgm:prSet/>
      <dgm:spPr/>
      <dgm:t>
        <a:bodyPr/>
        <a:lstStyle/>
        <a:p>
          <a:endParaRPr lang="en-US"/>
        </a:p>
      </dgm:t>
    </dgm:pt>
    <dgm:pt modelId="{1531062E-97B9-42C7-8FE9-0CEB8341DA3F}" type="sibTrans" cxnId="{D705ABB9-FF81-4888-98C3-7269AB59DE7A}">
      <dgm:prSet/>
      <dgm:spPr/>
      <dgm:t>
        <a:bodyPr/>
        <a:lstStyle/>
        <a:p>
          <a:endParaRPr lang="en-US"/>
        </a:p>
      </dgm:t>
    </dgm:pt>
    <dgm:pt modelId="{F250750E-ACBE-47D9-8982-375F4D576EA7}">
      <dgm:prSet phldrT="[Text]"/>
      <dgm:spPr/>
      <dgm:t>
        <a:bodyPr/>
        <a:lstStyle/>
        <a:p>
          <a:r>
            <a:rPr lang="en-US" dirty="0"/>
            <a:t>Annual surgical mission</a:t>
          </a:r>
        </a:p>
      </dgm:t>
    </dgm:pt>
    <dgm:pt modelId="{B02BAF51-0E0D-4506-A504-56DCD6D8ADF6}" type="parTrans" cxnId="{65E8573F-C148-4A3A-9B19-88E34C330BE7}">
      <dgm:prSet/>
      <dgm:spPr/>
      <dgm:t>
        <a:bodyPr/>
        <a:lstStyle/>
        <a:p>
          <a:endParaRPr lang="en-US"/>
        </a:p>
      </dgm:t>
    </dgm:pt>
    <dgm:pt modelId="{E13E77E5-E7FB-414D-A722-C9CD93F0EDB3}" type="sibTrans" cxnId="{65E8573F-C148-4A3A-9B19-88E34C330BE7}">
      <dgm:prSet/>
      <dgm:spPr/>
      <dgm:t>
        <a:bodyPr/>
        <a:lstStyle/>
        <a:p>
          <a:endParaRPr lang="en-US"/>
        </a:p>
      </dgm:t>
    </dgm:pt>
    <dgm:pt modelId="{2E4ADD31-2476-48FB-A02A-058CA5FDF379}">
      <dgm:prSet phldrT="[Text]"/>
      <dgm:spPr/>
      <dgm:t>
        <a:bodyPr/>
        <a:lstStyle/>
        <a:p>
          <a:r>
            <a:rPr lang="en-US" dirty="0">
              <a:solidFill>
                <a:srgbClr val="FFC000"/>
              </a:solidFill>
            </a:rPr>
            <a:t>Education</a:t>
          </a:r>
        </a:p>
      </dgm:t>
    </dgm:pt>
    <dgm:pt modelId="{1FF90A28-6487-4080-9A10-808432E34BFD}" type="parTrans" cxnId="{72EA85E7-B008-4EE2-B0AE-A9B66F582949}">
      <dgm:prSet/>
      <dgm:spPr/>
      <dgm:t>
        <a:bodyPr/>
        <a:lstStyle/>
        <a:p>
          <a:endParaRPr lang="en-US"/>
        </a:p>
      </dgm:t>
    </dgm:pt>
    <dgm:pt modelId="{6E735C8C-14E9-47E3-ABA8-3D0090C76782}" type="sibTrans" cxnId="{72EA85E7-B008-4EE2-B0AE-A9B66F582949}">
      <dgm:prSet/>
      <dgm:spPr/>
      <dgm:t>
        <a:bodyPr/>
        <a:lstStyle/>
        <a:p>
          <a:endParaRPr lang="en-US"/>
        </a:p>
      </dgm:t>
    </dgm:pt>
    <dgm:pt modelId="{08D8AA3E-A05A-4DD1-ABEC-555740A48198}">
      <dgm:prSet phldrT="[Text]"/>
      <dgm:spPr/>
      <dgm:t>
        <a:bodyPr/>
        <a:lstStyle/>
        <a:p>
          <a:r>
            <a:rPr lang="en-US" dirty="0"/>
            <a:t>Practical computer education at schools with underprivileged children</a:t>
          </a:r>
        </a:p>
      </dgm:t>
    </dgm:pt>
    <dgm:pt modelId="{0B5A8168-6612-4450-99DD-2C0E3E0A7BDC}" type="parTrans" cxnId="{5252BAFA-60DC-498A-8D20-74B592ED4036}">
      <dgm:prSet/>
      <dgm:spPr/>
      <dgm:t>
        <a:bodyPr/>
        <a:lstStyle/>
        <a:p>
          <a:endParaRPr lang="en-US"/>
        </a:p>
      </dgm:t>
    </dgm:pt>
    <dgm:pt modelId="{EEAA46D7-BC1C-43BA-9022-B7BD33D9370B}" type="sibTrans" cxnId="{5252BAFA-60DC-498A-8D20-74B592ED4036}">
      <dgm:prSet/>
      <dgm:spPr/>
      <dgm:t>
        <a:bodyPr/>
        <a:lstStyle/>
        <a:p>
          <a:endParaRPr lang="en-US"/>
        </a:p>
      </dgm:t>
    </dgm:pt>
    <dgm:pt modelId="{34A10647-CAFB-40C1-968F-2F935B92E0C4}" type="pres">
      <dgm:prSet presAssocID="{001C8EEB-47AF-4B03-A706-F48D35FC1D82}" presName="linear" presStyleCnt="0">
        <dgm:presLayoutVars>
          <dgm:dir/>
          <dgm:resizeHandles val="exact"/>
        </dgm:presLayoutVars>
      </dgm:prSet>
      <dgm:spPr/>
    </dgm:pt>
    <dgm:pt modelId="{773A3ECF-78C2-4561-B867-A0C2E4E730F9}" type="pres">
      <dgm:prSet presAssocID="{C2567452-AD4E-4D9F-8C0B-FE22F1DABBD0}" presName="comp" presStyleCnt="0"/>
      <dgm:spPr/>
    </dgm:pt>
    <dgm:pt modelId="{B7A6BAB1-A0BF-4998-A44E-201F88B14D2D}" type="pres">
      <dgm:prSet presAssocID="{C2567452-AD4E-4D9F-8C0B-FE22F1DABBD0}" presName="box" presStyleLbl="node1" presStyleIdx="0" presStyleCnt="2"/>
      <dgm:spPr/>
    </dgm:pt>
    <dgm:pt modelId="{E725A26C-AEE3-4B56-B9FB-7AD6B7BDE072}" type="pres">
      <dgm:prSet presAssocID="{C2567452-AD4E-4D9F-8C0B-FE22F1DABBD0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28E44E02-5DA1-49E3-8001-AA71DEC6C833}" type="pres">
      <dgm:prSet presAssocID="{C2567452-AD4E-4D9F-8C0B-FE22F1DABBD0}" presName="text" presStyleLbl="node1" presStyleIdx="0" presStyleCnt="2">
        <dgm:presLayoutVars>
          <dgm:bulletEnabled val="1"/>
        </dgm:presLayoutVars>
      </dgm:prSet>
      <dgm:spPr/>
    </dgm:pt>
    <dgm:pt modelId="{9D0841D4-DD29-4FF9-8D42-2B97AC541EFC}" type="pres">
      <dgm:prSet presAssocID="{97EC38AA-2578-4D33-9BAF-B3B9C1BFAC33}" presName="spacer" presStyleCnt="0"/>
      <dgm:spPr/>
    </dgm:pt>
    <dgm:pt modelId="{870E9E38-A506-4AD1-9EA8-BFC7978796A2}" type="pres">
      <dgm:prSet presAssocID="{2E4ADD31-2476-48FB-A02A-058CA5FDF379}" presName="comp" presStyleCnt="0"/>
      <dgm:spPr/>
    </dgm:pt>
    <dgm:pt modelId="{5D226443-EDE1-46E1-9853-C01704017568}" type="pres">
      <dgm:prSet presAssocID="{2E4ADD31-2476-48FB-A02A-058CA5FDF379}" presName="box" presStyleLbl="node1" presStyleIdx="1" presStyleCnt="2"/>
      <dgm:spPr/>
    </dgm:pt>
    <dgm:pt modelId="{AFC78EA1-2263-474E-8E97-F15E946C9AAF}" type="pres">
      <dgm:prSet presAssocID="{2E4ADD31-2476-48FB-A02A-058CA5FDF379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A815E51-6E26-4BFE-800B-5026099568FC}" type="pres">
      <dgm:prSet presAssocID="{2E4ADD31-2476-48FB-A02A-058CA5FDF379}" presName="text" presStyleLbl="node1" presStyleIdx="1" presStyleCnt="2">
        <dgm:presLayoutVars>
          <dgm:bulletEnabled val="1"/>
        </dgm:presLayoutVars>
      </dgm:prSet>
      <dgm:spPr/>
    </dgm:pt>
  </dgm:ptLst>
  <dgm:cxnLst>
    <dgm:cxn modelId="{65E8573F-C148-4A3A-9B19-88E34C330BE7}" srcId="{C2567452-AD4E-4D9F-8C0B-FE22F1DABBD0}" destId="{F250750E-ACBE-47D9-8982-375F4D576EA7}" srcOrd="1" destOrd="0" parTransId="{B02BAF51-0E0D-4506-A504-56DCD6D8ADF6}" sibTransId="{E13E77E5-E7FB-414D-A722-C9CD93F0EDB3}"/>
    <dgm:cxn modelId="{AA87AC64-3E17-42E8-B3BD-1763036CF870}" type="presOf" srcId="{F250750E-ACBE-47D9-8982-375F4D576EA7}" destId="{28E44E02-5DA1-49E3-8001-AA71DEC6C833}" srcOrd="1" destOrd="2" presId="urn:microsoft.com/office/officeart/2005/8/layout/vList4"/>
    <dgm:cxn modelId="{6E80EB75-020F-47DD-83FA-4FA4946CBD70}" type="presOf" srcId="{CA7B3405-DB54-470B-9E53-96952B5B6746}" destId="{B7A6BAB1-A0BF-4998-A44E-201F88B14D2D}" srcOrd="0" destOrd="1" presId="urn:microsoft.com/office/officeart/2005/8/layout/vList4"/>
    <dgm:cxn modelId="{AA851258-F640-4F22-A769-543FBE7CD149}" type="presOf" srcId="{2E4ADD31-2476-48FB-A02A-058CA5FDF379}" destId="{0A815E51-6E26-4BFE-800B-5026099568FC}" srcOrd="1" destOrd="0" presId="urn:microsoft.com/office/officeart/2005/8/layout/vList4"/>
    <dgm:cxn modelId="{DCC3F181-4FFA-450C-8A8E-6363CA5E8F6C}" type="presOf" srcId="{C2567452-AD4E-4D9F-8C0B-FE22F1DABBD0}" destId="{B7A6BAB1-A0BF-4998-A44E-201F88B14D2D}" srcOrd="0" destOrd="0" presId="urn:microsoft.com/office/officeart/2005/8/layout/vList4"/>
    <dgm:cxn modelId="{B90F5E87-CD55-4CD2-B70D-B47D529938D9}" type="presOf" srcId="{001C8EEB-47AF-4B03-A706-F48D35FC1D82}" destId="{34A10647-CAFB-40C1-968F-2F935B92E0C4}" srcOrd="0" destOrd="0" presId="urn:microsoft.com/office/officeart/2005/8/layout/vList4"/>
    <dgm:cxn modelId="{B3AF068B-2655-4881-B949-9E04A240DADE}" type="presOf" srcId="{F250750E-ACBE-47D9-8982-375F4D576EA7}" destId="{B7A6BAB1-A0BF-4998-A44E-201F88B14D2D}" srcOrd="0" destOrd="2" presId="urn:microsoft.com/office/officeart/2005/8/layout/vList4"/>
    <dgm:cxn modelId="{E8493FB8-380B-49AE-8145-377C7A6A0C12}" type="presOf" srcId="{08D8AA3E-A05A-4DD1-ABEC-555740A48198}" destId="{5D226443-EDE1-46E1-9853-C01704017568}" srcOrd="0" destOrd="1" presId="urn:microsoft.com/office/officeart/2005/8/layout/vList4"/>
    <dgm:cxn modelId="{D705ABB9-FF81-4888-98C3-7269AB59DE7A}" srcId="{C2567452-AD4E-4D9F-8C0B-FE22F1DABBD0}" destId="{CA7B3405-DB54-470B-9E53-96952B5B6746}" srcOrd="0" destOrd="0" parTransId="{DE450ED4-3646-47FC-8C23-13DC7E0320D3}" sibTransId="{1531062E-97B9-42C7-8FE9-0CEB8341DA3F}"/>
    <dgm:cxn modelId="{CB8349BA-A8F7-4053-9EEA-CD77B9920AEE}" type="presOf" srcId="{2E4ADD31-2476-48FB-A02A-058CA5FDF379}" destId="{5D226443-EDE1-46E1-9853-C01704017568}" srcOrd="0" destOrd="0" presId="urn:microsoft.com/office/officeart/2005/8/layout/vList4"/>
    <dgm:cxn modelId="{1EF4EAC6-2ADE-4142-B441-F0D9808569E1}" type="presOf" srcId="{08D8AA3E-A05A-4DD1-ABEC-555740A48198}" destId="{0A815E51-6E26-4BFE-800B-5026099568FC}" srcOrd="1" destOrd="1" presId="urn:microsoft.com/office/officeart/2005/8/layout/vList4"/>
    <dgm:cxn modelId="{C9FAA0DD-920C-4CF3-AAAB-32B769750FCF}" type="presOf" srcId="{CA7B3405-DB54-470B-9E53-96952B5B6746}" destId="{28E44E02-5DA1-49E3-8001-AA71DEC6C833}" srcOrd="1" destOrd="1" presId="urn:microsoft.com/office/officeart/2005/8/layout/vList4"/>
    <dgm:cxn modelId="{124473E6-5F0A-4885-BC54-C1FD4A25DC53}" srcId="{001C8EEB-47AF-4B03-A706-F48D35FC1D82}" destId="{C2567452-AD4E-4D9F-8C0B-FE22F1DABBD0}" srcOrd="0" destOrd="0" parTransId="{ACAE8ADF-7369-444C-AD74-22C20ED39666}" sibTransId="{97EC38AA-2578-4D33-9BAF-B3B9C1BFAC33}"/>
    <dgm:cxn modelId="{72EA85E7-B008-4EE2-B0AE-A9B66F582949}" srcId="{001C8EEB-47AF-4B03-A706-F48D35FC1D82}" destId="{2E4ADD31-2476-48FB-A02A-058CA5FDF379}" srcOrd="1" destOrd="0" parTransId="{1FF90A28-6487-4080-9A10-808432E34BFD}" sibTransId="{6E735C8C-14E9-47E3-ABA8-3D0090C76782}"/>
    <dgm:cxn modelId="{5252BAFA-60DC-498A-8D20-74B592ED4036}" srcId="{2E4ADD31-2476-48FB-A02A-058CA5FDF379}" destId="{08D8AA3E-A05A-4DD1-ABEC-555740A48198}" srcOrd="0" destOrd="0" parTransId="{0B5A8168-6612-4450-99DD-2C0E3E0A7BDC}" sibTransId="{EEAA46D7-BC1C-43BA-9022-B7BD33D9370B}"/>
    <dgm:cxn modelId="{B30AAFFE-DFB7-4A1F-8E91-15E0EFD05536}" type="presOf" srcId="{C2567452-AD4E-4D9F-8C0B-FE22F1DABBD0}" destId="{28E44E02-5DA1-49E3-8001-AA71DEC6C833}" srcOrd="1" destOrd="0" presId="urn:microsoft.com/office/officeart/2005/8/layout/vList4"/>
    <dgm:cxn modelId="{A6703683-11D5-42D9-9BD5-C4AB30AE5342}" type="presParOf" srcId="{34A10647-CAFB-40C1-968F-2F935B92E0C4}" destId="{773A3ECF-78C2-4561-B867-A0C2E4E730F9}" srcOrd="0" destOrd="0" presId="urn:microsoft.com/office/officeart/2005/8/layout/vList4"/>
    <dgm:cxn modelId="{EFDB06A3-7C92-4840-A6AA-36313BE6B201}" type="presParOf" srcId="{773A3ECF-78C2-4561-B867-A0C2E4E730F9}" destId="{B7A6BAB1-A0BF-4998-A44E-201F88B14D2D}" srcOrd="0" destOrd="0" presId="urn:microsoft.com/office/officeart/2005/8/layout/vList4"/>
    <dgm:cxn modelId="{35B93C46-4543-4A83-A9FD-256D1A6FD69F}" type="presParOf" srcId="{773A3ECF-78C2-4561-B867-A0C2E4E730F9}" destId="{E725A26C-AEE3-4B56-B9FB-7AD6B7BDE072}" srcOrd="1" destOrd="0" presId="urn:microsoft.com/office/officeart/2005/8/layout/vList4"/>
    <dgm:cxn modelId="{A54E0BB9-7062-4B78-AE9B-07463258644B}" type="presParOf" srcId="{773A3ECF-78C2-4561-B867-A0C2E4E730F9}" destId="{28E44E02-5DA1-49E3-8001-AA71DEC6C833}" srcOrd="2" destOrd="0" presId="urn:microsoft.com/office/officeart/2005/8/layout/vList4"/>
    <dgm:cxn modelId="{2A9C2C72-94F1-475A-854B-24FD7EFDE96F}" type="presParOf" srcId="{34A10647-CAFB-40C1-968F-2F935B92E0C4}" destId="{9D0841D4-DD29-4FF9-8D42-2B97AC541EFC}" srcOrd="1" destOrd="0" presId="urn:microsoft.com/office/officeart/2005/8/layout/vList4"/>
    <dgm:cxn modelId="{71E1FCF4-3EEF-492D-B4FA-8973A966797B}" type="presParOf" srcId="{34A10647-CAFB-40C1-968F-2F935B92E0C4}" destId="{870E9E38-A506-4AD1-9EA8-BFC7978796A2}" srcOrd="2" destOrd="0" presId="urn:microsoft.com/office/officeart/2005/8/layout/vList4"/>
    <dgm:cxn modelId="{228114BC-8894-4B58-8249-514DD12823FA}" type="presParOf" srcId="{870E9E38-A506-4AD1-9EA8-BFC7978796A2}" destId="{5D226443-EDE1-46E1-9853-C01704017568}" srcOrd="0" destOrd="0" presId="urn:microsoft.com/office/officeart/2005/8/layout/vList4"/>
    <dgm:cxn modelId="{C67D0415-7D66-4855-9775-B97573F6F20E}" type="presParOf" srcId="{870E9E38-A506-4AD1-9EA8-BFC7978796A2}" destId="{AFC78EA1-2263-474E-8E97-F15E946C9AAF}" srcOrd="1" destOrd="0" presId="urn:microsoft.com/office/officeart/2005/8/layout/vList4"/>
    <dgm:cxn modelId="{867E28D2-8723-4E5F-9492-1707582EB564}" type="presParOf" srcId="{870E9E38-A506-4AD1-9EA8-BFC7978796A2}" destId="{0A815E51-6E26-4BFE-800B-5026099568F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300102-9AF7-4AD3-9870-380F5BDE2A1E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66DB10-5C56-465C-9803-2579987AB0B2}">
      <dgm:prSet phldrT="[Text]"/>
      <dgm:spPr/>
      <dgm:t>
        <a:bodyPr/>
        <a:lstStyle/>
        <a:p>
          <a:r>
            <a:rPr lang="en-US" dirty="0"/>
            <a:t>Balmitra + </a:t>
          </a:r>
          <a:r>
            <a:rPr lang="en-US" dirty="0" err="1"/>
            <a:t>Taluka</a:t>
          </a:r>
          <a:r>
            <a:rPr lang="en-US" dirty="0"/>
            <a:t> Team organize screening camp at </a:t>
          </a:r>
          <a:r>
            <a:rPr lang="en-US" dirty="0" err="1"/>
            <a:t>Taluka</a:t>
          </a:r>
          <a:r>
            <a:rPr lang="en-US" dirty="0"/>
            <a:t> level</a:t>
          </a:r>
        </a:p>
      </dgm:t>
    </dgm:pt>
    <dgm:pt modelId="{0FE5CB33-3171-4FB4-A6CB-FE69430C210F}" type="parTrans" cxnId="{AFBC9EC9-5B04-44F5-B889-1BBF024F1AD3}">
      <dgm:prSet/>
      <dgm:spPr/>
      <dgm:t>
        <a:bodyPr/>
        <a:lstStyle/>
        <a:p>
          <a:endParaRPr lang="en-US"/>
        </a:p>
      </dgm:t>
    </dgm:pt>
    <dgm:pt modelId="{3CF18334-420B-4A82-8DEC-A5A4F7F04834}" type="sibTrans" cxnId="{AFBC9EC9-5B04-44F5-B889-1BBF024F1AD3}">
      <dgm:prSet/>
      <dgm:spPr/>
      <dgm:t>
        <a:bodyPr/>
        <a:lstStyle/>
        <a:p>
          <a:endParaRPr lang="en-US"/>
        </a:p>
      </dgm:t>
    </dgm:pt>
    <dgm:pt modelId="{29EC785B-0B06-458D-B4F8-CE5704040E5C}">
      <dgm:prSet phldrT="[Text]"/>
      <dgm:spPr/>
      <dgm:t>
        <a:bodyPr/>
        <a:lstStyle/>
        <a:p>
          <a:r>
            <a:rPr lang="en-US" dirty="0"/>
            <a:t>Final surgical cases shortlisted</a:t>
          </a:r>
        </a:p>
      </dgm:t>
    </dgm:pt>
    <dgm:pt modelId="{8EADFB9D-8E3D-4DDF-B8CD-6E2E9A14E6D1}" type="parTrans" cxnId="{1580E30D-B2A3-49C7-B376-343D9469E3A3}">
      <dgm:prSet/>
      <dgm:spPr/>
      <dgm:t>
        <a:bodyPr/>
        <a:lstStyle/>
        <a:p>
          <a:endParaRPr lang="en-US"/>
        </a:p>
      </dgm:t>
    </dgm:pt>
    <dgm:pt modelId="{6FC27CB2-5513-47B3-9041-ADDF6FE5ADBD}" type="sibTrans" cxnId="{1580E30D-B2A3-49C7-B376-343D9469E3A3}">
      <dgm:prSet/>
      <dgm:spPr/>
      <dgm:t>
        <a:bodyPr/>
        <a:lstStyle/>
        <a:p>
          <a:endParaRPr lang="en-US"/>
        </a:p>
      </dgm:t>
    </dgm:pt>
    <dgm:pt modelId="{B67396D5-2F2E-4DF1-A145-56F537C6C5B7}">
      <dgm:prSet phldrT="[Text]"/>
      <dgm:spPr/>
      <dgm:t>
        <a:bodyPr/>
        <a:lstStyle/>
        <a:p>
          <a:r>
            <a:rPr lang="en-US" dirty="0"/>
            <a:t>Shortlisted cases called for surgery 2-3 cases/week</a:t>
          </a:r>
        </a:p>
      </dgm:t>
    </dgm:pt>
    <dgm:pt modelId="{1F5B9CAC-E8CC-4F07-930D-4BEC5F247177}" type="parTrans" cxnId="{350C1151-0FF6-4AF3-8290-74EC6AE84E13}">
      <dgm:prSet/>
      <dgm:spPr/>
      <dgm:t>
        <a:bodyPr/>
        <a:lstStyle/>
        <a:p>
          <a:endParaRPr lang="en-US"/>
        </a:p>
      </dgm:t>
    </dgm:pt>
    <dgm:pt modelId="{1BFB6ADD-8B34-4F58-83B6-D6A59DDA5A6F}" type="sibTrans" cxnId="{350C1151-0FF6-4AF3-8290-74EC6AE84E13}">
      <dgm:prSet/>
      <dgm:spPr/>
      <dgm:t>
        <a:bodyPr/>
        <a:lstStyle/>
        <a:p>
          <a:endParaRPr lang="en-US"/>
        </a:p>
      </dgm:t>
    </dgm:pt>
    <dgm:pt modelId="{831EF8AF-770E-46E6-8966-8952F1DE866F}">
      <dgm:prSet phldrT="[Text]"/>
      <dgm:spPr/>
      <dgm:t>
        <a:bodyPr/>
        <a:lstStyle/>
        <a:p>
          <a:r>
            <a:rPr lang="en-US" dirty="0"/>
            <a:t>Complete batch of shortlisted patients treated. </a:t>
          </a:r>
          <a:r>
            <a:rPr lang="en-US" dirty="0" err="1"/>
            <a:t>Prepwork</a:t>
          </a:r>
          <a:r>
            <a:rPr lang="en-US" dirty="0"/>
            <a:t> for next screening camp begins</a:t>
          </a:r>
        </a:p>
      </dgm:t>
    </dgm:pt>
    <dgm:pt modelId="{EA8FCEEE-F665-4045-BC56-CB4DA86141A5}" type="parTrans" cxnId="{BBBA5A71-BB6C-4C76-8B57-1675C1F93B13}">
      <dgm:prSet/>
      <dgm:spPr/>
      <dgm:t>
        <a:bodyPr/>
        <a:lstStyle/>
        <a:p>
          <a:endParaRPr lang="en-US"/>
        </a:p>
      </dgm:t>
    </dgm:pt>
    <dgm:pt modelId="{2E776E14-249A-46E3-8130-2C0069AAEB3B}" type="sibTrans" cxnId="{BBBA5A71-BB6C-4C76-8B57-1675C1F93B13}">
      <dgm:prSet/>
      <dgm:spPr/>
      <dgm:t>
        <a:bodyPr/>
        <a:lstStyle/>
        <a:p>
          <a:endParaRPr lang="en-US"/>
        </a:p>
      </dgm:t>
    </dgm:pt>
    <dgm:pt modelId="{89C88891-FFDC-4FD7-9D8B-6FAD85A8DE25}" type="pres">
      <dgm:prSet presAssocID="{71300102-9AF7-4AD3-9870-380F5BDE2A1E}" presName="cycle" presStyleCnt="0">
        <dgm:presLayoutVars>
          <dgm:dir/>
          <dgm:resizeHandles val="exact"/>
        </dgm:presLayoutVars>
      </dgm:prSet>
      <dgm:spPr/>
    </dgm:pt>
    <dgm:pt modelId="{AF639B56-F0E0-41C1-80C3-24B09FF3FF84}" type="pres">
      <dgm:prSet presAssocID="{4466DB10-5C56-465C-9803-2579987AB0B2}" presName="node" presStyleLbl="node1" presStyleIdx="0" presStyleCnt="4" custAng="0" custScaleX="132197" custScaleY="193695">
        <dgm:presLayoutVars>
          <dgm:bulletEnabled val="1"/>
        </dgm:presLayoutVars>
      </dgm:prSet>
      <dgm:spPr/>
    </dgm:pt>
    <dgm:pt modelId="{75E678C2-3FDF-48B2-B58C-B445D0BE0800}" type="pres">
      <dgm:prSet presAssocID="{4466DB10-5C56-465C-9803-2579987AB0B2}" presName="spNode" presStyleCnt="0"/>
      <dgm:spPr/>
    </dgm:pt>
    <dgm:pt modelId="{3329A570-72A3-47EE-A3A6-2F94CF1FC103}" type="pres">
      <dgm:prSet presAssocID="{3CF18334-420B-4A82-8DEC-A5A4F7F04834}" presName="sibTrans" presStyleLbl="sibTrans1D1" presStyleIdx="0" presStyleCnt="4"/>
      <dgm:spPr/>
    </dgm:pt>
    <dgm:pt modelId="{65D25703-B2B8-4F52-AB08-387E12602D20}" type="pres">
      <dgm:prSet presAssocID="{29EC785B-0B06-458D-B4F8-CE5704040E5C}" presName="node" presStyleLbl="node1" presStyleIdx="1" presStyleCnt="4" custAng="0" custScaleX="132197" custScaleY="193695" custRadScaleRad="123662">
        <dgm:presLayoutVars>
          <dgm:bulletEnabled val="1"/>
        </dgm:presLayoutVars>
      </dgm:prSet>
      <dgm:spPr/>
    </dgm:pt>
    <dgm:pt modelId="{CF2593F7-3888-412F-AFCD-71BF53926F7F}" type="pres">
      <dgm:prSet presAssocID="{29EC785B-0B06-458D-B4F8-CE5704040E5C}" presName="spNode" presStyleCnt="0"/>
      <dgm:spPr/>
    </dgm:pt>
    <dgm:pt modelId="{65956EC4-3104-46F0-8030-1E23AD695678}" type="pres">
      <dgm:prSet presAssocID="{6FC27CB2-5513-47B3-9041-ADDF6FE5ADBD}" presName="sibTrans" presStyleLbl="sibTrans1D1" presStyleIdx="1" presStyleCnt="4"/>
      <dgm:spPr/>
    </dgm:pt>
    <dgm:pt modelId="{1E9E7C06-DED8-49B6-946F-61F463D78638}" type="pres">
      <dgm:prSet presAssocID="{B67396D5-2F2E-4DF1-A145-56F537C6C5B7}" presName="node" presStyleLbl="node1" presStyleIdx="2" presStyleCnt="4" custAng="0" custScaleX="132197" custScaleY="193695">
        <dgm:presLayoutVars>
          <dgm:bulletEnabled val="1"/>
        </dgm:presLayoutVars>
      </dgm:prSet>
      <dgm:spPr/>
    </dgm:pt>
    <dgm:pt modelId="{05758871-2970-4FB4-99B4-C25454E7F609}" type="pres">
      <dgm:prSet presAssocID="{B67396D5-2F2E-4DF1-A145-56F537C6C5B7}" presName="spNode" presStyleCnt="0"/>
      <dgm:spPr/>
    </dgm:pt>
    <dgm:pt modelId="{A707C97F-518D-4A71-A846-A604B9EA7114}" type="pres">
      <dgm:prSet presAssocID="{1BFB6ADD-8B34-4F58-83B6-D6A59DDA5A6F}" presName="sibTrans" presStyleLbl="sibTrans1D1" presStyleIdx="2" presStyleCnt="4"/>
      <dgm:spPr/>
    </dgm:pt>
    <dgm:pt modelId="{C69E839F-88E4-4D2D-907B-16612EF15D0A}" type="pres">
      <dgm:prSet presAssocID="{831EF8AF-770E-46E6-8966-8952F1DE866F}" presName="node" presStyleLbl="node1" presStyleIdx="3" presStyleCnt="4" custAng="0" custScaleX="132197" custScaleY="193695" custRadScaleRad="123662">
        <dgm:presLayoutVars>
          <dgm:bulletEnabled val="1"/>
        </dgm:presLayoutVars>
      </dgm:prSet>
      <dgm:spPr/>
    </dgm:pt>
    <dgm:pt modelId="{853DCDF9-9C8B-4C6C-BAFC-A1D21B08A90E}" type="pres">
      <dgm:prSet presAssocID="{831EF8AF-770E-46E6-8966-8952F1DE866F}" presName="spNode" presStyleCnt="0"/>
      <dgm:spPr/>
    </dgm:pt>
    <dgm:pt modelId="{0BA671B2-CF08-4A47-B678-BF29F755EA62}" type="pres">
      <dgm:prSet presAssocID="{2E776E14-249A-46E3-8130-2C0069AAEB3B}" presName="sibTrans" presStyleLbl="sibTrans1D1" presStyleIdx="3" presStyleCnt="4"/>
      <dgm:spPr/>
    </dgm:pt>
  </dgm:ptLst>
  <dgm:cxnLst>
    <dgm:cxn modelId="{1580E30D-B2A3-49C7-B376-343D9469E3A3}" srcId="{71300102-9AF7-4AD3-9870-380F5BDE2A1E}" destId="{29EC785B-0B06-458D-B4F8-CE5704040E5C}" srcOrd="1" destOrd="0" parTransId="{8EADFB9D-8E3D-4DDF-B8CD-6E2E9A14E6D1}" sibTransId="{6FC27CB2-5513-47B3-9041-ADDF6FE5ADBD}"/>
    <dgm:cxn modelId="{E6E47325-39DF-4142-A333-2E350387EF55}" type="presOf" srcId="{B67396D5-2F2E-4DF1-A145-56F537C6C5B7}" destId="{1E9E7C06-DED8-49B6-946F-61F463D78638}" srcOrd="0" destOrd="0" presId="urn:microsoft.com/office/officeart/2005/8/layout/cycle5"/>
    <dgm:cxn modelId="{A54D7E48-21F0-4AA1-A531-A20DFDEDCB7A}" type="presOf" srcId="{6FC27CB2-5513-47B3-9041-ADDF6FE5ADBD}" destId="{65956EC4-3104-46F0-8030-1E23AD695678}" srcOrd="0" destOrd="0" presId="urn:microsoft.com/office/officeart/2005/8/layout/cycle5"/>
    <dgm:cxn modelId="{1AFAE74C-43FF-4D8B-9B31-237C759A2567}" type="presOf" srcId="{71300102-9AF7-4AD3-9870-380F5BDE2A1E}" destId="{89C88891-FFDC-4FD7-9D8B-6FAD85A8DE25}" srcOrd="0" destOrd="0" presId="urn:microsoft.com/office/officeart/2005/8/layout/cycle5"/>
    <dgm:cxn modelId="{350C1151-0FF6-4AF3-8290-74EC6AE84E13}" srcId="{71300102-9AF7-4AD3-9870-380F5BDE2A1E}" destId="{B67396D5-2F2E-4DF1-A145-56F537C6C5B7}" srcOrd="2" destOrd="0" parTransId="{1F5B9CAC-E8CC-4F07-930D-4BEC5F247177}" sibTransId="{1BFB6ADD-8B34-4F58-83B6-D6A59DDA5A6F}"/>
    <dgm:cxn modelId="{BBBA5A71-BB6C-4C76-8B57-1675C1F93B13}" srcId="{71300102-9AF7-4AD3-9870-380F5BDE2A1E}" destId="{831EF8AF-770E-46E6-8966-8952F1DE866F}" srcOrd="3" destOrd="0" parTransId="{EA8FCEEE-F665-4045-BC56-CB4DA86141A5}" sibTransId="{2E776E14-249A-46E3-8130-2C0069AAEB3B}"/>
    <dgm:cxn modelId="{52AC9F7A-2A17-4B13-B563-5C815B7A494E}" type="presOf" srcId="{29EC785B-0B06-458D-B4F8-CE5704040E5C}" destId="{65D25703-B2B8-4F52-AB08-387E12602D20}" srcOrd="0" destOrd="0" presId="urn:microsoft.com/office/officeart/2005/8/layout/cycle5"/>
    <dgm:cxn modelId="{2BF1B87D-17EA-4A42-87F9-6FE0C59BD6DA}" type="presOf" srcId="{2E776E14-249A-46E3-8130-2C0069AAEB3B}" destId="{0BA671B2-CF08-4A47-B678-BF29F755EA62}" srcOrd="0" destOrd="0" presId="urn:microsoft.com/office/officeart/2005/8/layout/cycle5"/>
    <dgm:cxn modelId="{67C26699-59EE-464D-9CFC-43F7272033E9}" type="presOf" srcId="{4466DB10-5C56-465C-9803-2579987AB0B2}" destId="{AF639B56-F0E0-41C1-80C3-24B09FF3FF84}" srcOrd="0" destOrd="0" presId="urn:microsoft.com/office/officeart/2005/8/layout/cycle5"/>
    <dgm:cxn modelId="{AFBC9EC9-5B04-44F5-B889-1BBF024F1AD3}" srcId="{71300102-9AF7-4AD3-9870-380F5BDE2A1E}" destId="{4466DB10-5C56-465C-9803-2579987AB0B2}" srcOrd="0" destOrd="0" parTransId="{0FE5CB33-3171-4FB4-A6CB-FE69430C210F}" sibTransId="{3CF18334-420B-4A82-8DEC-A5A4F7F04834}"/>
    <dgm:cxn modelId="{EF83E9CE-4A6D-450A-A549-85C497A32D44}" type="presOf" srcId="{3CF18334-420B-4A82-8DEC-A5A4F7F04834}" destId="{3329A570-72A3-47EE-A3A6-2F94CF1FC103}" srcOrd="0" destOrd="0" presId="urn:microsoft.com/office/officeart/2005/8/layout/cycle5"/>
    <dgm:cxn modelId="{DC1247DB-E525-4F35-8A4F-325A6E793C1A}" type="presOf" srcId="{1BFB6ADD-8B34-4F58-83B6-D6A59DDA5A6F}" destId="{A707C97F-518D-4A71-A846-A604B9EA7114}" srcOrd="0" destOrd="0" presId="urn:microsoft.com/office/officeart/2005/8/layout/cycle5"/>
    <dgm:cxn modelId="{9E9061E2-9D07-4F7B-9CA6-4A282B190CD5}" type="presOf" srcId="{831EF8AF-770E-46E6-8966-8952F1DE866F}" destId="{C69E839F-88E4-4D2D-907B-16612EF15D0A}" srcOrd="0" destOrd="0" presId="urn:microsoft.com/office/officeart/2005/8/layout/cycle5"/>
    <dgm:cxn modelId="{569A0B48-1EDE-4F9F-BCA5-2B77168D3603}" type="presParOf" srcId="{89C88891-FFDC-4FD7-9D8B-6FAD85A8DE25}" destId="{AF639B56-F0E0-41C1-80C3-24B09FF3FF84}" srcOrd="0" destOrd="0" presId="urn:microsoft.com/office/officeart/2005/8/layout/cycle5"/>
    <dgm:cxn modelId="{54A4D7FF-1DAC-451F-A5AC-FD5189FD3BEB}" type="presParOf" srcId="{89C88891-FFDC-4FD7-9D8B-6FAD85A8DE25}" destId="{75E678C2-3FDF-48B2-B58C-B445D0BE0800}" srcOrd="1" destOrd="0" presId="urn:microsoft.com/office/officeart/2005/8/layout/cycle5"/>
    <dgm:cxn modelId="{F575F213-F833-4836-9503-A4A92634CF32}" type="presParOf" srcId="{89C88891-FFDC-4FD7-9D8B-6FAD85A8DE25}" destId="{3329A570-72A3-47EE-A3A6-2F94CF1FC103}" srcOrd="2" destOrd="0" presId="urn:microsoft.com/office/officeart/2005/8/layout/cycle5"/>
    <dgm:cxn modelId="{67A1BDCE-6836-483C-9A6A-BF29AED04525}" type="presParOf" srcId="{89C88891-FFDC-4FD7-9D8B-6FAD85A8DE25}" destId="{65D25703-B2B8-4F52-AB08-387E12602D20}" srcOrd="3" destOrd="0" presId="urn:microsoft.com/office/officeart/2005/8/layout/cycle5"/>
    <dgm:cxn modelId="{CC882858-E1DD-4F83-923F-0C9EC305A6BE}" type="presParOf" srcId="{89C88891-FFDC-4FD7-9D8B-6FAD85A8DE25}" destId="{CF2593F7-3888-412F-AFCD-71BF53926F7F}" srcOrd="4" destOrd="0" presId="urn:microsoft.com/office/officeart/2005/8/layout/cycle5"/>
    <dgm:cxn modelId="{9A594BEF-2ABD-4B36-AB3E-15F611EBEE6D}" type="presParOf" srcId="{89C88891-FFDC-4FD7-9D8B-6FAD85A8DE25}" destId="{65956EC4-3104-46F0-8030-1E23AD695678}" srcOrd="5" destOrd="0" presId="urn:microsoft.com/office/officeart/2005/8/layout/cycle5"/>
    <dgm:cxn modelId="{86B090B8-E40D-4B7B-94F7-5865BEB73A6D}" type="presParOf" srcId="{89C88891-FFDC-4FD7-9D8B-6FAD85A8DE25}" destId="{1E9E7C06-DED8-49B6-946F-61F463D78638}" srcOrd="6" destOrd="0" presId="urn:microsoft.com/office/officeart/2005/8/layout/cycle5"/>
    <dgm:cxn modelId="{9E0FC323-4CD1-445A-A796-9958F008A143}" type="presParOf" srcId="{89C88891-FFDC-4FD7-9D8B-6FAD85A8DE25}" destId="{05758871-2970-4FB4-99B4-C25454E7F609}" srcOrd="7" destOrd="0" presId="urn:microsoft.com/office/officeart/2005/8/layout/cycle5"/>
    <dgm:cxn modelId="{98859F1A-9190-4CFE-B0B4-EEF079A697FB}" type="presParOf" srcId="{89C88891-FFDC-4FD7-9D8B-6FAD85A8DE25}" destId="{A707C97F-518D-4A71-A846-A604B9EA7114}" srcOrd="8" destOrd="0" presId="urn:microsoft.com/office/officeart/2005/8/layout/cycle5"/>
    <dgm:cxn modelId="{3F3E7B25-6C28-483D-AA60-D201DCA51CDF}" type="presParOf" srcId="{89C88891-FFDC-4FD7-9D8B-6FAD85A8DE25}" destId="{C69E839F-88E4-4D2D-907B-16612EF15D0A}" srcOrd="9" destOrd="0" presId="urn:microsoft.com/office/officeart/2005/8/layout/cycle5"/>
    <dgm:cxn modelId="{2E59E90E-A3EB-43DC-975A-130B0025488C}" type="presParOf" srcId="{89C88891-FFDC-4FD7-9D8B-6FAD85A8DE25}" destId="{853DCDF9-9C8B-4C6C-BAFC-A1D21B08A90E}" srcOrd="10" destOrd="0" presId="urn:microsoft.com/office/officeart/2005/8/layout/cycle5"/>
    <dgm:cxn modelId="{7E91BA9F-801E-4B5C-9CEF-94B9B48ED5AB}" type="presParOf" srcId="{89C88891-FFDC-4FD7-9D8B-6FAD85A8DE25}" destId="{0BA671B2-CF08-4A47-B678-BF29F755EA6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6BAB1-A0BF-4998-A44E-201F88B14D2D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C000"/>
              </a:solidFill>
            </a:rPr>
            <a:t>Pediatric surgical treatment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Weekly surgical project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Annual surgical mission</a:t>
          </a:r>
        </a:p>
      </dsp:txBody>
      <dsp:txXfrm>
        <a:off x="1412676" y="0"/>
        <a:ext cx="4683323" cy="1934765"/>
      </dsp:txXfrm>
    </dsp:sp>
    <dsp:sp modelId="{E725A26C-AEE3-4B56-B9FB-7AD6B7BDE072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26443-EDE1-46E1-9853-C01704017568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C000"/>
              </a:solidFill>
            </a:rPr>
            <a:t>Education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Practical computer education at schools with underprivileged children</a:t>
          </a:r>
        </a:p>
      </dsp:txBody>
      <dsp:txXfrm>
        <a:off x="1412676" y="2128242"/>
        <a:ext cx="4683323" cy="1934765"/>
      </dsp:txXfrm>
    </dsp:sp>
    <dsp:sp modelId="{AFC78EA1-2263-474E-8E97-F15E946C9AAF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39B56-F0E0-41C1-80C3-24B09FF3FF84}">
      <dsp:nvSpPr>
        <dsp:cNvPr id="0" name=""/>
        <dsp:cNvSpPr/>
      </dsp:nvSpPr>
      <dsp:spPr>
        <a:xfrm>
          <a:off x="2808465" y="-511696"/>
          <a:ext cx="2231668" cy="2125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Balmitra + </a:t>
          </a:r>
          <a:r>
            <a:rPr lang="en-US" sz="2000" kern="1200" dirty="0" err="1"/>
            <a:t>Taluka</a:t>
          </a:r>
          <a:r>
            <a:rPr lang="en-US" sz="2000" kern="1200" dirty="0"/>
            <a:t> Team organize screening camp at </a:t>
          </a:r>
          <a:r>
            <a:rPr lang="en-US" sz="2000" kern="1200" dirty="0" err="1"/>
            <a:t>Taluka</a:t>
          </a:r>
          <a:r>
            <a:rPr lang="en-US" sz="2000" kern="1200" dirty="0"/>
            <a:t> level</a:t>
          </a:r>
        </a:p>
      </dsp:txBody>
      <dsp:txXfrm>
        <a:off x="2912218" y="-407943"/>
        <a:ext cx="2024162" cy="1917890"/>
      </dsp:txXfrm>
    </dsp:sp>
    <dsp:sp modelId="{3329A570-72A3-47EE-A3A6-2F94CF1FC103}">
      <dsp:nvSpPr>
        <dsp:cNvPr id="0" name=""/>
        <dsp:cNvSpPr/>
      </dsp:nvSpPr>
      <dsp:spPr>
        <a:xfrm>
          <a:off x="2971717" y="917184"/>
          <a:ext cx="3622396" cy="3622396"/>
        </a:xfrm>
        <a:custGeom>
          <a:avLst/>
          <a:gdLst/>
          <a:ahLst/>
          <a:cxnLst/>
          <a:rect l="0" t="0" r="0" b="0"/>
          <a:pathLst>
            <a:path>
              <a:moveTo>
                <a:pt x="2250842" y="54169"/>
              </a:moveTo>
              <a:arcTo wR="1811198" hR="1811198" stAng="17042888" swAng="10790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25703-B2B8-4F52-AB08-387E12602D20}">
      <dsp:nvSpPr>
        <dsp:cNvPr id="0" name=""/>
        <dsp:cNvSpPr/>
      </dsp:nvSpPr>
      <dsp:spPr>
        <a:xfrm>
          <a:off x="5048229" y="1299501"/>
          <a:ext cx="2231668" cy="2125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surgical cases shortlisted</a:t>
          </a:r>
        </a:p>
      </dsp:txBody>
      <dsp:txXfrm>
        <a:off x="5151982" y="1403254"/>
        <a:ext cx="2024162" cy="1917890"/>
      </dsp:txXfrm>
    </dsp:sp>
    <dsp:sp modelId="{65956EC4-3104-46F0-8030-1E23AD695678}">
      <dsp:nvSpPr>
        <dsp:cNvPr id="0" name=""/>
        <dsp:cNvSpPr/>
      </dsp:nvSpPr>
      <dsp:spPr>
        <a:xfrm>
          <a:off x="2971717" y="184818"/>
          <a:ext cx="3622396" cy="3622396"/>
        </a:xfrm>
        <a:custGeom>
          <a:avLst/>
          <a:gdLst/>
          <a:ahLst/>
          <a:cxnLst/>
          <a:rect l="0" t="0" r="0" b="0"/>
          <a:pathLst>
            <a:path>
              <a:moveTo>
                <a:pt x="2771848" y="3346642"/>
              </a:moveTo>
              <a:arcTo wR="1811198" hR="1811198" stAng="3478071" swAng="10790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E7C06-DED8-49B6-946F-61F463D78638}">
      <dsp:nvSpPr>
        <dsp:cNvPr id="0" name=""/>
        <dsp:cNvSpPr/>
      </dsp:nvSpPr>
      <dsp:spPr>
        <a:xfrm>
          <a:off x="2808465" y="3110700"/>
          <a:ext cx="2231668" cy="2125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Shortlisted cases called for surgery 2-3 cases/week</a:t>
          </a:r>
        </a:p>
      </dsp:txBody>
      <dsp:txXfrm>
        <a:off x="2912218" y="3214453"/>
        <a:ext cx="2024162" cy="1917890"/>
      </dsp:txXfrm>
    </dsp:sp>
    <dsp:sp modelId="{A707C97F-518D-4A71-A846-A604B9EA7114}">
      <dsp:nvSpPr>
        <dsp:cNvPr id="0" name=""/>
        <dsp:cNvSpPr/>
      </dsp:nvSpPr>
      <dsp:spPr>
        <a:xfrm>
          <a:off x="1254485" y="184818"/>
          <a:ext cx="3622396" cy="3622396"/>
        </a:xfrm>
        <a:custGeom>
          <a:avLst/>
          <a:gdLst/>
          <a:ahLst/>
          <a:cxnLst/>
          <a:rect l="0" t="0" r="0" b="0"/>
          <a:pathLst>
            <a:path>
              <a:moveTo>
                <a:pt x="1371553" y="3568227"/>
              </a:moveTo>
              <a:arcTo wR="1811198" hR="1811198" stAng="6242888" swAng="10790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E839F-88E4-4D2D-907B-16612EF15D0A}">
      <dsp:nvSpPr>
        <dsp:cNvPr id="0" name=""/>
        <dsp:cNvSpPr/>
      </dsp:nvSpPr>
      <dsp:spPr>
        <a:xfrm>
          <a:off x="568701" y="1299501"/>
          <a:ext cx="2231668" cy="2125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Complete batch of shortlisted patients treated. </a:t>
          </a:r>
          <a:r>
            <a:rPr lang="en-US" sz="2000" kern="1200" dirty="0" err="1"/>
            <a:t>Prepwork</a:t>
          </a:r>
          <a:r>
            <a:rPr lang="en-US" sz="2000" kern="1200" dirty="0"/>
            <a:t> for next screening camp begins</a:t>
          </a:r>
        </a:p>
      </dsp:txBody>
      <dsp:txXfrm>
        <a:off x="672454" y="1403254"/>
        <a:ext cx="2024162" cy="1917890"/>
      </dsp:txXfrm>
    </dsp:sp>
    <dsp:sp modelId="{0BA671B2-CF08-4A47-B678-BF29F755EA62}">
      <dsp:nvSpPr>
        <dsp:cNvPr id="0" name=""/>
        <dsp:cNvSpPr/>
      </dsp:nvSpPr>
      <dsp:spPr>
        <a:xfrm>
          <a:off x="1254485" y="917184"/>
          <a:ext cx="3622396" cy="3622396"/>
        </a:xfrm>
        <a:custGeom>
          <a:avLst/>
          <a:gdLst/>
          <a:ahLst/>
          <a:cxnLst/>
          <a:rect l="0" t="0" r="0" b="0"/>
          <a:pathLst>
            <a:path>
              <a:moveTo>
                <a:pt x="850547" y="275753"/>
              </a:moveTo>
              <a:arcTo wR="1811198" hR="1811198" stAng="14278071" swAng="10790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AB187-D23E-45DA-AC57-E715EB8B0138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EF0C4-203E-49D2-9440-6DB715CB8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9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EF0C4-203E-49D2-9440-6DB715CB8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0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EF0C4-203E-49D2-9440-6DB715CB89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3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EF0C4-203E-49D2-9440-6DB715CB89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5208608" cy="1828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89425" y="3810000"/>
            <a:ext cx="2501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www.bmfindia.org</a:t>
            </a:r>
          </a:p>
        </p:txBody>
      </p:sp>
    </p:spTree>
    <p:extLst>
      <p:ext uri="{BB962C8B-B14F-4D97-AF65-F5344CB8AC3E}">
        <p14:creationId xmlns:p14="http://schemas.microsoft.com/office/powerpoint/2010/main" val="215791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Pediatric Surgical Treatment Workflow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73542196"/>
              </p:ext>
            </p:extLst>
          </p:nvPr>
        </p:nvGraphicFramePr>
        <p:xfrm>
          <a:off x="685800" y="1524000"/>
          <a:ext cx="7848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964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30480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Balmitra Approach-Pediatric Surgical Treatment</a:t>
            </a:r>
          </a:p>
        </p:txBody>
      </p:sp>
      <p:sp>
        <p:nvSpPr>
          <p:cNvPr id="23" name="Freeform 22"/>
          <p:cNvSpPr/>
          <p:nvPr>
            <p:custDataLst>
              <p:tags r:id="rId3"/>
            </p:custDataLst>
          </p:nvPr>
        </p:nvSpPr>
        <p:spPr>
          <a:xfrm>
            <a:off x="3279232" y="3235397"/>
            <a:ext cx="5255168" cy="1703748"/>
          </a:xfrm>
          <a:custGeom>
            <a:avLst/>
            <a:gdLst>
              <a:gd name="connsiteX0" fmla="*/ 283964 w 1703748"/>
              <a:gd name="connsiteY0" fmla="*/ 0 h 4974336"/>
              <a:gd name="connsiteX1" fmla="*/ 1419784 w 1703748"/>
              <a:gd name="connsiteY1" fmla="*/ 0 h 4974336"/>
              <a:gd name="connsiteX2" fmla="*/ 1703748 w 1703748"/>
              <a:gd name="connsiteY2" fmla="*/ 283964 h 4974336"/>
              <a:gd name="connsiteX3" fmla="*/ 1703748 w 1703748"/>
              <a:gd name="connsiteY3" fmla="*/ 4974336 h 4974336"/>
              <a:gd name="connsiteX4" fmla="*/ 1703748 w 1703748"/>
              <a:gd name="connsiteY4" fmla="*/ 4974336 h 4974336"/>
              <a:gd name="connsiteX5" fmla="*/ 0 w 1703748"/>
              <a:gd name="connsiteY5" fmla="*/ 4974336 h 4974336"/>
              <a:gd name="connsiteX6" fmla="*/ 0 w 1703748"/>
              <a:gd name="connsiteY6" fmla="*/ 4974336 h 4974336"/>
              <a:gd name="connsiteX7" fmla="*/ 0 w 1703748"/>
              <a:gd name="connsiteY7" fmla="*/ 283964 h 4974336"/>
              <a:gd name="connsiteX8" fmla="*/ 283964 w 1703748"/>
              <a:gd name="connsiteY8" fmla="*/ 0 h 49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748" h="4974336">
                <a:moveTo>
                  <a:pt x="1703748" y="829074"/>
                </a:moveTo>
                <a:lnTo>
                  <a:pt x="1703748" y="4145262"/>
                </a:lnTo>
                <a:cubicBezTo>
                  <a:pt x="1703748" y="4603147"/>
                  <a:pt x="1660203" y="4974336"/>
                  <a:pt x="1606488" y="4974336"/>
                </a:cubicBezTo>
                <a:lnTo>
                  <a:pt x="0" y="4974336"/>
                </a:lnTo>
                <a:lnTo>
                  <a:pt x="0" y="4974336"/>
                </a:lnTo>
                <a:lnTo>
                  <a:pt x="0" y="0"/>
                </a:lnTo>
                <a:lnTo>
                  <a:pt x="0" y="0"/>
                </a:lnTo>
                <a:lnTo>
                  <a:pt x="1606488" y="0"/>
                </a:lnTo>
                <a:cubicBezTo>
                  <a:pt x="1660203" y="0"/>
                  <a:pt x="1703748" y="371189"/>
                  <a:pt x="1703748" y="82907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30" tIns="126985" rIns="170800" bIns="126985" numCol="1" spcCol="1270" anchor="ctr" anchorCtr="0">
            <a:noAutofit/>
          </a:bodyPr>
          <a:lstStyle/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/>
              <a:t>Medical team from US and other countries join us in Nagpur in this unique surgical treatment mission. </a:t>
            </a:r>
            <a:endParaRPr lang="en-US" sz="2000" kern="1200" dirty="0"/>
          </a:p>
          <a:p>
            <a:pPr marL="228600" lvl="1" indent="-228600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000" u="sng" dirty="0"/>
              <a:t>Status</a:t>
            </a:r>
            <a:r>
              <a:rPr lang="en-US" sz="2000" dirty="0"/>
              <a:t>: more than 300 surgeries done since 2014.</a:t>
            </a:r>
          </a:p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/>
          </a:p>
        </p:txBody>
      </p:sp>
      <p:sp>
        <p:nvSpPr>
          <p:cNvPr id="24" name="Freeform 23"/>
          <p:cNvSpPr/>
          <p:nvPr>
            <p:custDataLst>
              <p:tags r:id="rId4"/>
            </p:custDataLst>
          </p:nvPr>
        </p:nvSpPr>
        <p:spPr>
          <a:xfrm>
            <a:off x="533400" y="3110350"/>
            <a:ext cx="2798064" cy="1981200"/>
          </a:xfrm>
          <a:custGeom>
            <a:avLst/>
            <a:gdLst>
              <a:gd name="connsiteX0" fmla="*/ 0 w 2798064"/>
              <a:gd name="connsiteY0" fmla="*/ 354955 h 2129686"/>
              <a:gd name="connsiteX1" fmla="*/ 354955 w 2798064"/>
              <a:gd name="connsiteY1" fmla="*/ 0 h 2129686"/>
              <a:gd name="connsiteX2" fmla="*/ 2443109 w 2798064"/>
              <a:gd name="connsiteY2" fmla="*/ 0 h 2129686"/>
              <a:gd name="connsiteX3" fmla="*/ 2798064 w 2798064"/>
              <a:gd name="connsiteY3" fmla="*/ 354955 h 2129686"/>
              <a:gd name="connsiteX4" fmla="*/ 2798064 w 2798064"/>
              <a:gd name="connsiteY4" fmla="*/ 1774731 h 2129686"/>
              <a:gd name="connsiteX5" fmla="*/ 2443109 w 2798064"/>
              <a:gd name="connsiteY5" fmla="*/ 2129686 h 2129686"/>
              <a:gd name="connsiteX6" fmla="*/ 354955 w 2798064"/>
              <a:gd name="connsiteY6" fmla="*/ 2129686 h 2129686"/>
              <a:gd name="connsiteX7" fmla="*/ 0 w 2798064"/>
              <a:gd name="connsiteY7" fmla="*/ 1774731 h 2129686"/>
              <a:gd name="connsiteX8" fmla="*/ 0 w 2798064"/>
              <a:gd name="connsiteY8" fmla="*/ 354955 h 21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064" h="2129686">
                <a:moveTo>
                  <a:pt x="0" y="354955"/>
                </a:moveTo>
                <a:cubicBezTo>
                  <a:pt x="0" y="158919"/>
                  <a:pt x="158919" y="0"/>
                  <a:pt x="354955" y="0"/>
                </a:cubicBezTo>
                <a:lnTo>
                  <a:pt x="2443109" y="0"/>
                </a:lnTo>
                <a:cubicBezTo>
                  <a:pt x="2639145" y="0"/>
                  <a:pt x="2798064" y="158919"/>
                  <a:pt x="2798064" y="354955"/>
                </a:cubicBezTo>
                <a:lnTo>
                  <a:pt x="2798064" y="1774731"/>
                </a:lnTo>
                <a:cubicBezTo>
                  <a:pt x="2798064" y="1970767"/>
                  <a:pt x="2639145" y="2129686"/>
                  <a:pt x="2443109" y="2129686"/>
                </a:cubicBezTo>
                <a:lnTo>
                  <a:pt x="354955" y="2129686"/>
                </a:lnTo>
                <a:cubicBezTo>
                  <a:pt x="158919" y="2129686"/>
                  <a:pt x="0" y="1970767"/>
                  <a:pt x="0" y="1774731"/>
                </a:cubicBezTo>
                <a:lnTo>
                  <a:pt x="0" y="3549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973" tIns="143968" rIns="183973" bIns="143968" numCol="1" spcCol="1270" anchor="ctr" anchorCtr="0">
            <a:noAutofit/>
          </a:bodyPr>
          <a:lstStyle/>
          <a:p>
            <a:pPr lvl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/>
              <a:t>Annual Surgical Missions</a:t>
            </a:r>
          </a:p>
        </p:txBody>
      </p:sp>
      <p:sp>
        <p:nvSpPr>
          <p:cNvPr id="11" name="Freeform 10"/>
          <p:cNvSpPr/>
          <p:nvPr>
            <p:custDataLst>
              <p:tags r:id="rId5"/>
            </p:custDataLst>
          </p:nvPr>
        </p:nvSpPr>
        <p:spPr>
          <a:xfrm>
            <a:off x="540327" y="1295400"/>
            <a:ext cx="2798064" cy="1715907"/>
          </a:xfrm>
          <a:custGeom>
            <a:avLst/>
            <a:gdLst>
              <a:gd name="connsiteX0" fmla="*/ 0 w 2798064"/>
              <a:gd name="connsiteY0" fmla="*/ 354955 h 2129686"/>
              <a:gd name="connsiteX1" fmla="*/ 354955 w 2798064"/>
              <a:gd name="connsiteY1" fmla="*/ 0 h 2129686"/>
              <a:gd name="connsiteX2" fmla="*/ 2443109 w 2798064"/>
              <a:gd name="connsiteY2" fmla="*/ 0 h 2129686"/>
              <a:gd name="connsiteX3" fmla="*/ 2798064 w 2798064"/>
              <a:gd name="connsiteY3" fmla="*/ 354955 h 2129686"/>
              <a:gd name="connsiteX4" fmla="*/ 2798064 w 2798064"/>
              <a:gd name="connsiteY4" fmla="*/ 1774731 h 2129686"/>
              <a:gd name="connsiteX5" fmla="*/ 2443109 w 2798064"/>
              <a:gd name="connsiteY5" fmla="*/ 2129686 h 2129686"/>
              <a:gd name="connsiteX6" fmla="*/ 354955 w 2798064"/>
              <a:gd name="connsiteY6" fmla="*/ 2129686 h 2129686"/>
              <a:gd name="connsiteX7" fmla="*/ 0 w 2798064"/>
              <a:gd name="connsiteY7" fmla="*/ 1774731 h 2129686"/>
              <a:gd name="connsiteX8" fmla="*/ 0 w 2798064"/>
              <a:gd name="connsiteY8" fmla="*/ 354955 h 21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064" h="2129686">
                <a:moveTo>
                  <a:pt x="0" y="354955"/>
                </a:moveTo>
                <a:cubicBezTo>
                  <a:pt x="0" y="158919"/>
                  <a:pt x="158919" y="0"/>
                  <a:pt x="354955" y="0"/>
                </a:cubicBezTo>
                <a:lnTo>
                  <a:pt x="2443109" y="0"/>
                </a:lnTo>
                <a:cubicBezTo>
                  <a:pt x="2639145" y="0"/>
                  <a:pt x="2798064" y="158919"/>
                  <a:pt x="2798064" y="354955"/>
                </a:cubicBezTo>
                <a:lnTo>
                  <a:pt x="2798064" y="1774731"/>
                </a:lnTo>
                <a:cubicBezTo>
                  <a:pt x="2798064" y="1970767"/>
                  <a:pt x="2639145" y="2129686"/>
                  <a:pt x="2443109" y="2129686"/>
                </a:cubicBezTo>
                <a:lnTo>
                  <a:pt x="354955" y="2129686"/>
                </a:lnTo>
                <a:cubicBezTo>
                  <a:pt x="158919" y="2129686"/>
                  <a:pt x="0" y="1970767"/>
                  <a:pt x="0" y="1774731"/>
                </a:cubicBezTo>
                <a:lnTo>
                  <a:pt x="0" y="3549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973" tIns="143968" rIns="183973" bIns="143968" numCol="1" spcCol="1270" anchor="ctr" anchorCtr="0">
            <a:noAutofit/>
          </a:bodyPr>
          <a:lstStyle/>
          <a:p>
            <a:pPr lvl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/>
              <a:t>Weekly Surgical Project</a:t>
            </a:r>
          </a:p>
        </p:txBody>
      </p:sp>
      <p:sp>
        <p:nvSpPr>
          <p:cNvPr id="12" name="Freeform 11"/>
          <p:cNvSpPr/>
          <p:nvPr>
            <p:custDataLst>
              <p:tags r:id="rId6"/>
            </p:custDataLst>
          </p:nvPr>
        </p:nvSpPr>
        <p:spPr>
          <a:xfrm>
            <a:off x="3331464" y="1351177"/>
            <a:ext cx="5202936" cy="1703748"/>
          </a:xfrm>
          <a:custGeom>
            <a:avLst/>
            <a:gdLst>
              <a:gd name="connsiteX0" fmla="*/ 283964 w 1703748"/>
              <a:gd name="connsiteY0" fmla="*/ 0 h 4974336"/>
              <a:gd name="connsiteX1" fmla="*/ 1419784 w 1703748"/>
              <a:gd name="connsiteY1" fmla="*/ 0 h 4974336"/>
              <a:gd name="connsiteX2" fmla="*/ 1703748 w 1703748"/>
              <a:gd name="connsiteY2" fmla="*/ 283964 h 4974336"/>
              <a:gd name="connsiteX3" fmla="*/ 1703748 w 1703748"/>
              <a:gd name="connsiteY3" fmla="*/ 4974336 h 4974336"/>
              <a:gd name="connsiteX4" fmla="*/ 1703748 w 1703748"/>
              <a:gd name="connsiteY4" fmla="*/ 4974336 h 4974336"/>
              <a:gd name="connsiteX5" fmla="*/ 0 w 1703748"/>
              <a:gd name="connsiteY5" fmla="*/ 4974336 h 4974336"/>
              <a:gd name="connsiteX6" fmla="*/ 0 w 1703748"/>
              <a:gd name="connsiteY6" fmla="*/ 4974336 h 4974336"/>
              <a:gd name="connsiteX7" fmla="*/ 0 w 1703748"/>
              <a:gd name="connsiteY7" fmla="*/ 283964 h 4974336"/>
              <a:gd name="connsiteX8" fmla="*/ 283964 w 1703748"/>
              <a:gd name="connsiteY8" fmla="*/ 0 h 49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748" h="4974336">
                <a:moveTo>
                  <a:pt x="1703748" y="829074"/>
                </a:moveTo>
                <a:lnTo>
                  <a:pt x="1703748" y="4145262"/>
                </a:lnTo>
                <a:cubicBezTo>
                  <a:pt x="1703748" y="4603147"/>
                  <a:pt x="1660203" y="4974336"/>
                  <a:pt x="1606488" y="4974336"/>
                </a:cubicBezTo>
                <a:lnTo>
                  <a:pt x="0" y="4974336"/>
                </a:lnTo>
                <a:lnTo>
                  <a:pt x="0" y="4974336"/>
                </a:lnTo>
                <a:lnTo>
                  <a:pt x="0" y="0"/>
                </a:lnTo>
                <a:lnTo>
                  <a:pt x="0" y="0"/>
                </a:lnTo>
                <a:lnTo>
                  <a:pt x="1606488" y="0"/>
                </a:lnTo>
                <a:cubicBezTo>
                  <a:pt x="1660203" y="0"/>
                  <a:pt x="1703748" y="371189"/>
                  <a:pt x="1703748" y="82907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30" tIns="126985" rIns="170800" bIns="126985" numCol="1" spcCol="1270" anchor="ctr" anchorCtr="0">
            <a:noAutofit/>
          </a:bodyPr>
          <a:lstStyle/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/>
              <a:t>2-3 surgeries per week round the year for patients from Nagpur &amp; Chandrapur district and other states as well.</a:t>
            </a:r>
          </a:p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/>
              <a:t>Word of mouth ensures patients coming in from different states too!</a:t>
            </a:r>
          </a:p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/>
              <a:t>&gt;&gt; 520 surgeries done since Nov 2011</a:t>
            </a:r>
            <a:r>
              <a:rPr lang="en-US" sz="2000" kern="12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scope of Pediatric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Urology</a:t>
            </a:r>
          </a:p>
          <a:p>
            <a:r>
              <a:rPr lang="en-US" dirty="0"/>
              <a:t>Ophthalmology</a:t>
            </a:r>
          </a:p>
          <a:p>
            <a:r>
              <a:rPr lang="en-US" dirty="0"/>
              <a:t>Orthopedics </a:t>
            </a:r>
          </a:p>
          <a:p>
            <a:r>
              <a:rPr lang="en-US" dirty="0"/>
              <a:t>Head/Neck/Face</a:t>
            </a:r>
          </a:p>
          <a:p>
            <a:r>
              <a:rPr lang="en-US" dirty="0"/>
              <a:t>Neurology</a:t>
            </a:r>
          </a:p>
          <a:p>
            <a:r>
              <a:rPr lang="en-US" dirty="0"/>
              <a:t>Plastic surgery</a:t>
            </a:r>
          </a:p>
          <a:p>
            <a:r>
              <a:rPr lang="en-US" dirty="0"/>
              <a:t>And more…(except cardiac cases)</a:t>
            </a:r>
          </a:p>
        </p:txBody>
      </p:sp>
    </p:spTree>
    <p:extLst>
      <p:ext uri="{BB962C8B-B14F-4D97-AF65-F5344CB8AC3E}">
        <p14:creationId xmlns:p14="http://schemas.microsoft.com/office/powerpoint/2010/main" val="110111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High Quality healthcare at your service!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Well qualified professional Pediatric surgeons</a:t>
            </a:r>
          </a:p>
          <a:p>
            <a:r>
              <a:rPr lang="en-US" dirty="0"/>
              <a:t>Good Infrastructure Hospital partner</a:t>
            </a:r>
          </a:p>
          <a:p>
            <a:pPr lvl="1"/>
            <a:r>
              <a:rPr lang="en-US" dirty="0"/>
              <a:t>Equipment (pediatric ventilators, etc.)</a:t>
            </a:r>
          </a:p>
          <a:p>
            <a:pPr lvl="1"/>
            <a:r>
              <a:rPr lang="en-US" dirty="0" err="1"/>
              <a:t>Anaesthesia</a:t>
            </a:r>
            <a:r>
              <a:rPr lang="en-US" dirty="0"/>
              <a:t> department/staff</a:t>
            </a:r>
          </a:p>
          <a:p>
            <a:pPr lvl="1"/>
            <a:r>
              <a:rPr lang="en-US" dirty="0"/>
              <a:t>Adequate nursing staff</a:t>
            </a:r>
          </a:p>
          <a:p>
            <a:pPr lvl="1"/>
            <a:r>
              <a:rPr lang="en-US" dirty="0"/>
              <a:t>Pediatric </a:t>
            </a:r>
            <a:r>
              <a:rPr lang="en-US" dirty="0" err="1"/>
              <a:t>intensivist</a:t>
            </a:r>
            <a:r>
              <a:rPr lang="en-US" dirty="0"/>
              <a:t> </a:t>
            </a:r>
          </a:p>
          <a:p>
            <a:r>
              <a:rPr lang="en-US" dirty="0"/>
              <a:t>Quality medicines and consumables</a:t>
            </a:r>
          </a:p>
          <a:p>
            <a:pPr lvl="1"/>
            <a:r>
              <a:rPr lang="en-US" dirty="0"/>
              <a:t>Medicines partner – Bombay Medical Stores</a:t>
            </a:r>
          </a:p>
          <a:p>
            <a:pPr lvl="1"/>
            <a:r>
              <a:rPr lang="en-US" dirty="0"/>
              <a:t>Specific implants sourced from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 typical day during surgical mission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41" y="1267691"/>
            <a:ext cx="3200400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02182"/>
            <a:ext cx="17145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27" y="3144982"/>
            <a:ext cx="24003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27" y="3096491"/>
            <a:ext cx="3200400" cy="240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27" y="1301275"/>
            <a:ext cx="2743200" cy="18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8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408"/>
            <a:ext cx="3200400" cy="2118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56181"/>
            <a:ext cx="3200400" cy="2118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0" y="2827437"/>
            <a:ext cx="2743200" cy="1815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00" y="2888701"/>
            <a:ext cx="2743200" cy="1815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00" y="2902555"/>
            <a:ext cx="2743200" cy="1815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56182"/>
            <a:ext cx="2743200" cy="1815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0" y="4677489"/>
            <a:ext cx="2743200" cy="1815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00" y="4712167"/>
            <a:ext cx="2743200" cy="18159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00" y="4739335"/>
            <a:ext cx="3200400" cy="2118665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57608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 typical day during Surgical mission</a:t>
            </a:r>
          </a:p>
        </p:txBody>
      </p:sp>
    </p:spTree>
    <p:extLst>
      <p:ext uri="{BB962C8B-B14F-4D97-AF65-F5344CB8AC3E}">
        <p14:creationId xmlns:p14="http://schemas.microsoft.com/office/powerpoint/2010/main" val="312954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Impact of surgical intervention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14055"/>
            <a:ext cx="24003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6" y="1600200"/>
            <a:ext cx="2400300" cy="3200400"/>
          </a:xfrm>
          <a:prstGeom prst="rect">
            <a:avLst/>
          </a:prstGeom>
        </p:spPr>
      </p:pic>
      <p:pic>
        <p:nvPicPr>
          <p:cNvPr id="8" name="VID-20160411-WA00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5130800" y="2503055"/>
            <a:ext cx="4064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4953000"/>
            <a:ext cx="499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 with Oesophageal Corrosive stricture – combined laparoscopic &amp; </a:t>
            </a:r>
            <a:r>
              <a:rPr lang="en-US" dirty="0" err="1"/>
              <a:t>thoracoscopic</a:t>
            </a:r>
            <a:r>
              <a:rPr lang="en-US" dirty="0"/>
              <a:t> procedure lasting 12 hours done successfully on a 2-year old child.</a:t>
            </a:r>
          </a:p>
          <a:p>
            <a:r>
              <a:rPr lang="en-US" dirty="0">
                <a:solidFill>
                  <a:srgbClr val="FF0000"/>
                </a:solidFill>
              </a:rPr>
              <a:t>Video on the right </a:t>
            </a:r>
            <a:r>
              <a:rPr lang="en-US" dirty="0"/>
              <a:t>shows child with mother post-operative being able to drink water with ease!</a:t>
            </a:r>
          </a:p>
        </p:txBody>
      </p:sp>
    </p:spTree>
    <p:extLst>
      <p:ext uri="{BB962C8B-B14F-4D97-AF65-F5344CB8AC3E}">
        <p14:creationId xmlns:p14="http://schemas.microsoft.com/office/powerpoint/2010/main" val="18036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Impact of surgical intervention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60764"/>
            <a:ext cx="24003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14" y="1295400"/>
            <a:ext cx="24003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7244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case of extra hepatic portal hypertension. Patient reported fall in platelets &amp; vomiting of blood for the past 7 years before coming for operation. Splenectomy + </a:t>
            </a:r>
            <a:r>
              <a:rPr lang="en-US" dirty="0" err="1"/>
              <a:t>lienorenal</a:t>
            </a:r>
            <a:r>
              <a:rPr lang="en-US" dirty="0"/>
              <a:t> shunt procedure done successfully. Photo on right shows removed spleen weighing 2.5 </a:t>
            </a:r>
            <a:r>
              <a:rPr lang="en-US" dirty="0" err="1"/>
              <a:t>kgs</a:t>
            </a:r>
            <a:r>
              <a:rPr lang="en-US" dirty="0"/>
              <a:t>! Patient is now happy to be back to school with a normal life and regaining confidence after missing so much of school life!</a:t>
            </a:r>
          </a:p>
        </p:txBody>
      </p:sp>
    </p:spTree>
    <p:extLst>
      <p:ext uri="{BB962C8B-B14F-4D97-AF65-F5344CB8AC3E}">
        <p14:creationId xmlns:p14="http://schemas.microsoft.com/office/powerpoint/2010/main" val="2641013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Impact of surgical intervention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76400"/>
            <a:ext cx="2400300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24003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83327"/>
            <a:ext cx="24003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257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Cleft Palate before and after repair. This was a redo case (meaning patient was operated earlier elsewhere without success). Could eat &amp; speak well with enhanced clarity. Resumed a confident school life with much increased peer-group activity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3614903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Impact of surgical intervention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00549"/>
            <a:ext cx="3779520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914400"/>
            <a:ext cx="20574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957349"/>
            <a:ext cx="20574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0549"/>
            <a:ext cx="2331720" cy="3108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56" y="3700549"/>
            <a:ext cx="24003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1066800"/>
            <a:ext cx="4236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Case: Male child requiring major spine surgery. MRI scans &amp; post-op photos show child wearing braces and walking upright, standing proud and happy with equally happy parents!</a:t>
            </a:r>
          </a:p>
        </p:txBody>
      </p:sp>
    </p:spTree>
    <p:extLst>
      <p:ext uri="{BB962C8B-B14F-4D97-AF65-F5344CB8AC3E}">
        <p14:creationId xmlns:p14="http://schemas.microsoft.com/office/powerpoint/2010/main" val="166494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89" y="262535"/>
            <a:ext cx="4038600" cy="997527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    About Us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09600" y="19812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Registered as non-profit company under Indian Companies Act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Non-government aided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Working for the benefit of underprivileged children of the society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609600" y="1524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Legal Status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44236" y="3048000"/>
            <a:ext cx="339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Management Team - Directors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741218" y="3435927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Dr. </a:t>
            </a:r>
            <a:r>
              <a:rPr lang="en-US" dirty="0" err="1"/>
              <a:t>Rajendra</a:t>
            </a:r>
            <a:r>
              <a:rPr lang="en-US" dirty="0"/>
              <a:t> </a:t>
            </a:r>
            <a:r>
              <a:rPr lang="en-US" dirty="0" err="1"/>
              <a:t>Saoji</a:t>
            </a:r>
            <a:r>
              <a:rPr lang="en-US" dirty="0"/>
              <a:t> {M.B.B.S,  M.S, </a:t>
            </a:r>
            <a:r>
              <a:rPr lang="en-US" dirty="0" err="1"/>
              <a:t>M.Ch</a:t>
            </a:r>
            <a:r>
              <a:rPr lang="en-US" dirty="0"/>
              <a:t>, D.N.B}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Madhur Maheshwary {</a:t>
            </a:r>
            <a:r>
              <a:rPr lang="en-US" dirty="0" err="1"/>
              <a:t>M.Com</a:t>
            </a:r>
            <a:r>
              <a:rPr lang="en-US" dirty="0"/>
              <a:t>, MBA}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609600" y="4495800"/>
            <a:ext cx="217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Advisors &amp; Friends</a:t>
            </a: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644236" y="4953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CA </a:t>
            </a:r>
            <a:r>
              <a:rPr lang="en-US" dirty="0" err="1"/>
              <a:t>Gaurav</a:t>
            </a:r>
            <a:r>
              <a:rPr lang="en-US" dirty="0"/>
              <a:t> </a:t>
            </a:r>
            <a:r>
              <a:rPr lang="en-US" dirty="0" err="1"/>
              <a:t>Jaipuria</a:t>
            </a:r>
            <a:r>
              <a:rPr lang="en-US" dirty="0"/>
              <a:t> &amp; Co.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/>
              <a:t>Shri</a:t>
            </a:r>
            <a:r>
              <a:rPr lang="en-US" dirty="0"/>
              <a:t> Mohan </a:t>
            </a:r>
            <a:r>
              <a:rPr lang="en-US" dirty="0" err="1"/>
              <a:t>Gandhe</a:t>
            </a:r>
            <a:r>
              <a:rPr lang="en-US" dirty="0"/>
              <a:t> (GCC, City Premier College, MKH </a:t>
            </a:r>
            <a:r>
              <a:rPr lang="en-US" dirty="0" err="1"/>
              <a:t>Sancheti</a:t>
            </a:r>
            <a:r>
              <a:rPr lang="en-US" dirty="0"/>
              <a:t> Public School)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and many others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www.bfindia.org/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2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surgical intervention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78764"/>
            <a:ext cx="27432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0668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BSM-2016 saw many major spine surgeries being done for free! These surgeries would have cost over many lakhs each. All cases showing satisfactory and positive post-operative recovery.</a:t>
            </a:r>
          </a:p>
        </p:txBody>
      </p:sp>
    </p:spTree>
    <p:extLst>
      <p:ext uri="{BB962C8B-B14F-4D97-AF65-F5344CB8AC3E}">
        <p14:creationId xmlns:p14="http://schemas.microsoft.com/office/powerpoint/2010/main" val="3397420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surgical intervention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43200"/>
            <a:ext cx="24003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4478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Case: Girl child with ear </a:t>
            </a:r>
            <a:r>
              <a:rPr lang="en-US" u="sng" dirty="0" err="1"/>
              <a:t>disharge</a:t>
            </a:r>
            <a:r>
              <a:rPr lang="en-US" u="sng" dirty="0"/>
              <a:t> &amp; poor hearing.</a:t>
            </a:r>
          </a:p>
          <a:p>
            <a:r>
              <a:rPr lang="en-US" dirty="0"/>
              <a:t>The smile on the mother’s face post-surgery is self explanatory! No more ear-discharge and enhanced hearing to normal levels.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23" y="2743200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2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dirty="0"/>
              <a:t>In-ward anxiety reduction program</a:t>
            </a:r>
          </a:p>
          <a:p>
            <a:pPr lvl="1"/>
            <a:r>
              <a:rPr lang="en-US" dirty="0"/>
              <a:t>Games, Art/craft, portrait artist, etc.</a:t>
            </a:r>
          </a:p>
          <a:p>
            <a:r>
              <a:rPr lang="en-US" dirty="0"/>
              <a:t>Food &amp; Beverages for all</a:t>
            </a:r>
          </a:p>
          <a:p>
            <a:pPr lvl="1"/>
            <a:r>
              <a:rPr lang="en-US" dirty="0"/>
              <a:t>Milk, breakfast, lunch, dinner + Tea/coffee</a:t>
            </a:r>
          </a:p>
          <a:p>
            <a:r>
              <a:rPr lang="en-US" dirty="0"/>
              <a:t>Proper </a:t>
            </a:r>
            <a:r>
              <a:rPr lang="en-US" dirty="0" err="1"/>
              <a:t>counselling</a:t>
            </a:r>
            <a:r>
              <a:rPr lang="en-US" dirty="0"/>
              <a:t> and post-op advice</a:t>
            </a:r>
          </a:p>
          <a:p>
            <a:r>
              <a:rPr lang="en-US" dirty="0"/>
              <a:t>Thorough post-op reviews and follow-up done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98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ahead…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15400" cy="4678363"/>
          </a:xfrm>
        </p:spPr>
        <p:txBody>
          <a:bodyPr/>
          <a:lstStyle/>
          <a:p>
            <a:r>
              <a:rPr lang="en-US" dirty="0"/>
              <a:t>Consolidate our work – with your cooperation!</a:t>
            </a:r>
          </a:p>
          <a:p>
            <a:endParaRPr lang="en-US" dirty="0"/>
          </a:p>
          <a:p>
            <a:r>
              <a:rPr lang="en-US" dirty="0"/>
              <a:t>Refinement of healthcare service delivery</a:t>
            </a:r>
          </a:p>
          <a:p>
            <a:endParaRPr lang="en-US" dirty="0"/>
          </a:p>
          <a:p>
            <a:r>
              <a:rPr lang="en-US" dirty="0"/>
              <a:t>Increase scope of engagement</a:t>
            </a:r>
          </a:p>
          <a:p>
            <a:pPr lvl="1"/>
            <a:r>
              <a:rPr lang="en-US" dirty="0"/>
              <a:t>Nursing education, Surgical CME programs, etc..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7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Thank you 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B0F0"/>
                </a:solidFill>
              </a:rPr>
              <a:t>www.bmfindia.org</a:t>
            </a:r>
          </a:p>
        </p:txBody>
      </p:sp>
    </p:spTree>
    <p:extLst>
      <p:ext uri="{BB962C8B-B14F-4D97-AF65-F5344CB8AC3E}">
        <p14:creationId xmlns:p14="http://schemas.microsoft.com/office/powerpoint/2010/main" val="175034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Work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1845821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18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>
            <p:custDataLst>
              <p:tags r:id="rId1"/>
            </p:custDataLst>
          </p:nvPr>
        </p:nvSpPr>
        <p:spPr>
          <a:xfrm>
            <a:off x="3345873" y="1966523"/>
            <a:ext cx="5257800" cy="1676400"/>
          </a:xfrm>
          <a:custGeom>
            <a:avLst/>
            <a:gdLst>
              <a:gd name="connsiteX0" fmla="*/ 283964 w 1703748"/>
              <a:gd name="connsiteY0" fmla="*/ 0 h 4974336"/>
              <a:gd name="connsiteX1" fmla="*/ 1419784 w 1703748"/>
              <a:gd name="connsiteY1" fmla="*/ 0 h 4974336"/>
              <a:gd name="connsiteX2" fmla="*/ 1703748 w 1703748"/>
              <a:gd name="connsiteY2" fmla="*/ 283964 h 4974336"/>
              <a:gd name="connsiteX3" fmla="*/ 1703748 w 1703748"/>
              <a:gd name="connsiteY3" fmla="*/ 4974336 h 4974336"/>
              <a:gd name="connsiteX4" fmla="*/ 1703748 w 1703748"/>
              <a:gd name="connsiteY4" fmla="*/ 4974336 h 4974336"/>
              <a:gd name="connsiteX5" fmla="*/ 0 w 1703748"/>
              <a:gd name="connsiteY5" fmla="*/ 4974336 h 4974336"/>
              <a:gd name="connsiteX6" fmla="*/ 0 w 1703748"/>
              <a:gd name="connsiteY6" fmla="*/ 4974336 h 4974336"/>
              <a:gd name="connsiteX7" fmla="*/ 0 w 1703748"/>
              <a:gd name="connsiteY7" fmla="*/ 283964 h 4974336"/>
              <a:gd name="connsiteX8" fmla="*/ 283964 w 1703748"/>
              <a:gd name="connsiteY8" fmla="*/ 0 h 49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748" h="4974336">
                <a:moveTo>
                  <a:pt x="1703748" y="829074"/>
                </a:moveTo>
                <a:lnTo>
                  <a:pt x="1703748" y="4145262"/>
                </a:lnTo>
                <a:cubicBezTo>
                  <a:pt x="1703748" y="4603147"/>
                  <a:pt x="1660203" y="4974336"/>
                  <a:pt x="1606488" y="4974336"/>
                </a:cubicBezTo>
                <a:lnTo>
                  <a:pt x="0" y="4974336"/>
                </a:lnTo>
                <a:lnTo>
                  <a:pt x="0" y="4974336"/>
                </a:lnTo>
                <a:lnTo>
                  <a:pt x="0" y="0"/>
                </a:lnTo>
                <a:lnTo>
                  <a:pt x="0" y="0"/>
                </a:lnTo>
                <a:lnTo>
                  <a:pt x="1606488" y="0"/>
                </a:lnTo>
                <a:cubicBezTo>
                  <a:pt x="1660203" y="0"/>
                  <a:pt x="1703748" y="371189"/>
                  <a:pt x="1703748" y="829074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30" tIns="126985" rIns="170800" bIns="126985" numCol="1" spcCol="1270" anchor="ctr" anchorCtr="0">
            <a:noAutofit/>
          </a:bodyPr>
          <a:lstStyle/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/>
              <a:t>Lead from </a:t>
            </a:r>
            <a:r>
              <a:rPr lang="en-US" sz="2000" kern="1200" dirty="0" err="1"/>
              <a:t>Anandwan</a:t>
            </a:r>
            <a:r>
              <a:rPr lang="en-US" sz="2000" kern="1200" dirty="0"/>
              <a:t> about children of farmer suicide affected families.</a:t>
            </a:r>
          </a:p>
          <a:p>
            <a:pPr marL="228600" lvl="1" indent="-228600" algn="l" defTabSz="10223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/>
              <a:t>50 surgeries performed successfully from November 2011 to March 2012</a:t>
            </a:r>
          </a:p>
        </p:txBody>
      </p:sp>
      <p:sp>
        <p:nvSpPr>
          <p:cNvPr id="5" name="Freeform 4"/>
          <p:cNvSpPr/>
          <p:nvPr>
            <p:custDataLst>
              <p:tags r:id="rId2"/>
            </p:custDataLst>
          </p:nvPr>
        </p:nvSpPr>
        <p:spPr>
          <a:xfrm>
            <a:off x="609600" y="1905000"/>
            <a:ext cx="2798064" cy="2129686"/>
          </a:xfrm>
          <a:custGeom>
            <a:avLst/>
            <a:gdLst>
              <a:gd name="connsiteX0" fmla="*/ 0 w 2798064"/>
              <a:gd name="connsiteY0" fmla="*/ 354955 h 2129686"/>
              <a:gd name="connsiteX1" fmla="*/ 354955 w 2798064"/>
              <a:gd name="connsiteY1" fmla="*/ 0 h 2129686"/>
              <a:gd name="connsiteX2" fmla="*/ 2443109 w 2798064"/>
              <a:gd name="connsiteY2" fmla="*/ 0 h 2129686"/>
              <a:gd name="connsiteX3" fmla="*/ 2798064 w 2798064"/>
              <a:gd name="connsiteY3" fmla="*/ 354955 h 2129686"/>
              <a:gd name="connsiteX4" fmla="*/ 2798064 w 2798064"/>
              <a:gd name="connsiteY4" fmla="*/ 1774731 h 2129686"/>
              <a:gd name="connsiteX5" fmla="*/ 2443109 w 2798064"/>
              <a:gd name="connsiteY5" fmla="*/ 2129686 h 2129686"/>
              <a:gd name="connsiteX6" fmla="*/ 354955 w 2798064"/>
              <a:gd name="connsiteY6" fmla="*/ 2129686 h 2129686"/>
              <a:gd name="connsiteX7" fmla="*/ 0 w 2798064"/>
              <a:gd name="connsiteY7" fmla="*/ 1774731 h 2129686"/>
              <a:gd name="connsiteX8" fmla="*/ 0 w 2798064"/>
              <a:gd name="connsiteY8" fmla="*/ 354955 h 21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064" h="2129686">
                <a:moveTo>
                  <a:pt x="0" y="354955"/>
                </a:moveTo>
                <a:cubicBezTo>
                  <a:pt x="0" y="158919"/>
                  <a:pt x="158919" y="0"/>
                  <a:pt x="354955" y="0"/>
                </a:cubicBezTo>
                <a:lnTo>
                  <a:pt x="2443109" y="0"/>
                </a:lnTo>
                <a:cubicBezTo>
                  <a:pt x="2639145" y="0"/>
                  <a:pt x="2798064" y="158919"/>
                  <a:pt x="2798064" y="354955"/>
                </a:cubicBezTo>
                <a:lnTo>
                  <a:pt x="2798064" y="1774731"/>
                </a:lnTo>
                <a:cubicBezTo>
                  <a:pt x="2798064" y="1970767"/>
                  <a:pt x="2639145" y="2129686"/>
                  <a:pt x="2443109" y="2129686"/>
                </a:cubicBezTo>
                <a:lnTo>
                  <a:pt x="354955" y="2129686"/>
                </a:lnTo>
                <a:cubicBezTo>
                  <a:pt x="158919" y="2129686"/>
                  <a:pt x="0" y="1970767"/>
                  <a:pt x="0" y="1774731"/>
                </a:cubicBezTo>
                <a:lnTo>
                  <a:pt x="0" y="3549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973" tIns="143968" rIns="183973" bIns="143968" numCol="1" spcCol="1270" anchor="ctr" anchorCtr="0">
            <a:noAutofit/>
          </a:bodyPr>
          <a:lstStyle/>
          <a:p>
            <a:pPr lvl="0" algn="ctr" defTabSz="9334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/>
              <a:t>Pilot project with </a:t>
            </a:r>
            <a:r>
              <a:rPr lang="en-US" sz="2000" kern="1200" dirty="0" err="1"/>
              <a:t>Anandwan</a:t>
            </a:r>
            <a:r>
              <a:rPr lang="en-US" sz="2000" kern="1200" dirty="0"/>
              <a:t> &amp; School Health Program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30480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Sowing of the seeds….</a:t>
            </a:r>
          </a:p>
        </p:txBody>
      </p:sp>
    </p:spTree>
    <p:extLst>
      <p:ext uri="{BB962C8B-B14F-4D97-AF65-F5344CB8AC3E}">
        <p14:creationId xmlns:p14="http://schemas.microsoft.com/office/powerpoint/2010/main" val="26096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4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Screening Camps to shortlist surgical patients in rural areas 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703320" cy="24688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3703320" cy="246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" y="3895900"/>
            <a:ext cx="3703320" cy="2468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59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2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23DFFF-3CC1-4169-A6A4-411D6585B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89" y="1600200"/>
            <a:ext cx="3545750" cy="2365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89948-CBB0-4CCF-9796-AE55ADAA5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59" y="1600200"/>
            <a:ext cx="3923532" cy="261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01882-D9EE-43B1-8A3B-69530A3BB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89" y="4120673"/>
            <a:ext cx="4143375" cy="27622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1A60AA-186D-4783-96A8-76ADEF29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A look at the Screening Camps…</a:t>
            </a:r>
          </a:p>
        </p:txBody>
      </p:sp>
    </p:spTree>
    <p:extLst>
      <p:ext uri="{BB962C8B-B14F-4D97-AF65-F5344CB8AC3E}">
        <p14:creationId xmlns:p14="http://schemas.microsoft.com/office/powerpoint/2010/main" val="171483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35680" cy="26517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3169920" cy="237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3429000" cy="2286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at the Screening Camps…</a:t>
            </a:r>
          </a:p>
        </p:txBody>
      </p:sp>
    </p:spTree>
    <p:extLst>
      <p:ext uri="{BB962C8B-B14F-4D97-AF65-F5344CB8AC3E}">
        <p14:creationId xmlns:p14="http://schemas.microsoft.com/office/powerpoint/2010/main" val="79056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11480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41148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48768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screening camp yields dozens of patients covering diverse </a:t>
            </a:r>
            <a:r>
              <a:rPr lang="en-US" dirty="0" err="1"/>
              <a:t>specialities</a:t>
            </a:r>
            <a:r>
              <a:rPr lang="en-US" dirty="0"/>
              <a:t> such as Orthopedic – Spine, Urology, Ophthalmic, Plastic, etc., which are all treatable under the ambit of BSM.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at the Screening Camps…</a:t>
            </a:r>
          </a:p>
        </p:txBody>
      </p:sp>
    </p:spTree>
    <p:extLst>
      <p:ext uri="{BB962C8B-B14F-4D97-AF65-F5344CB8AC3E}">
        <p14:creationId xmlns:p14="http://schemas.microsoft.com/office/powerpoint/2010/main" val="424754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look at the blood donation camps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23855"/>
            <a:ext cx="2604774" cy="17373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66" y="1295401"/>
            <a:ext cx="2604774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2" y="3810000"/>
            <a:ext cx="2604774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5" y="1302328"/>
            <a:ext cx="2604774" cy="1737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04" y="3782291"/>
            <a:ext cx="2604774" cy="1737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04" y="1219200"/>
            <a:ext cx="2604774" cy="1737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1099" y="5638800"/>
            <a:ext cx="8315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 100 units of blood donated by students at </a:t>
            </a:r>
            <a:r>
              <a:rPr lang="en-US" dirty="0" err="1"/>
              <a:t>Gandhe</a:t>
            </a:r>
            <a:r>
              <a:rPr lang="en-US" dirty="0"/>
              <a:t> Commerce Classes &amp; </a:t>
            </a:r>
          </a:p>
          <a:p>
            <a:pPr algn="ctr"/>
            <a:r>
              <a:rPr lang="en-US" dirty="0"/>
              <a:t>Green Heaven Institute of Management. Our sincere thanks to Mr. Mohan </a:t>
            </a:r>
            <a:r>
              <a:rPr lang="en-US" dirty="0" err="1"/>
              <a:t>Gandhe</a:t>
            </a:r>
            <a:r>
              <a:rPr lang="en-US" dirty="0"/>
              <a:t> and</a:t>
            </a:r>
          </a:p>
          <a:p>
            <a:pPr algn="ctr"/>
            <a:r>
              <a:rPr lang="en-US" dirty="0"/>
              <a:t>Mr. Anil Sharma for making necessary arrangements!</a:t>
            </a:r>
          </a:p>
        </p:txBody>
      </p:sp>
    </p:spTree>
    <p:extLst>
      <p:ext uri="{BB962C8B-B14F-4D97-AF65-F5344CB8AC3E}">
        <p14:creationId xmlns:p14="http://schemas.microsoft.com/office/powerpoint/2010/main" val="9726274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agZm5K1cjzj3L0xzCs8X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KOyW8xCyJmEzmOtoyKq4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8uaU2vaxB9oLkkMxPChp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bzRoebsQrJL7gLEZq1N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AkebatofLdOplxTh6t1F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bzRoebsQrJL7gLEZq1N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LZJizliD41T5qsXDA3y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pY284LcBrarueIbbJWPf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nSfUkAc1dQpQl1G9vz52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rAbJLrR7Jz5kA9T9rCp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HoO0uyTq4NQq1iaq5p5p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PzyQp5ZFrtBwkjMHS9zF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mhaXTxcfhO3FEePkLpH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2uF9p900MGAEobzf767f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hD8t2ONgIWpjMuOtoceu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0f2g5EiAZxILovhGXbZp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IZSMKiDJ2ZPAODSrMJ8Y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B06jcHf2vIAig9uklFR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818</Words>
  <Application>Microsoft Office PowerPoint</Application>
  <PresentationFormat>On-screen Show (4:3)</PresentationFormat>
  <Paragraphs>99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    About Us</vt:lpstr>
      <vt:lpstr>Our Work</vt:lpstr>
      <vt:lpstr>Sowing of the seeds….</vt:lpstr>
      <vt:lpstr>Screening Camps to shortlist surgical patients in rural areas …</vt:lpstr>
      <vt:lpstr>A look at the Screening Camps…</vt:lpstr>
      <vt:lpstr>A look at the Screening Camps…</vt:lpstr>
      <vt:lpstr>A look at the Screening Camps…</vt:lpstr>
      <vt:lpstr>A look at the blood donation camps</vt:lpstr>
      <vt:lpstr>Pediatric Surgical Treatment Workflow</vt:lpstr>
      <vt:lpstr>Balmitra Approach-Pediatric Surgical Treatment</vt:lpstr>
      <vt:lpstr>Wide scope of Pediatric Cases</vt:lpstr>
      <vt:lpstr>High Quality healthcare at your service!</vt:lpstr>
      <vt:lpstr>A typical day during surgical mission</vt:lpstr>
      <vt:lpstr>A typical day during Surgical mission</vt:lpstr>
      <vt:lpstr>Impact of surgical intervention</vt:lpstr>
      <vt:lpstr>Impact of surgical intervention</vt:lpstr>
      <vt:lpstr>Impact of surgical intervention</vt:lpstr>
      <vt:lpstr>Impact of surgical intervention</vt:lpstr>
      <vt:lpstr>Impact of surgical intervention</vt:lpstr>
      <vt:lpstr>Impact of surgical intervention</vt:lpstr>
      <vt:lpstr>Humane Approach</vt:lpstr>
      <vt:lpstr>The road ahead…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madhur</dc:creator>
  <cp:lastModifiedBy>Madhur Maheshwary</cp:lastModifiedBy>
  <cp:revision>83</cp:revision>
  <dcterms:created xsi:type="dcterms:W3CDTF">2006-08-16T00:00:00Z</dcterms:created>
  <dcterms:modified xsi:type="dcterms:W3CDTF">2019-06-06T08:09:44Z</dcterms:modified>
</cp:coreProperties>
</file>